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4" r:id="rId4"/>
    <p:sldId id="270" r:id="rId5"/>
    <p:sldId id="266" r:id="rId6"/>
    <p:sldId id="257" r:id="rId7"/>
    <p:sldId id="280" r:id="rId8"/>
    <p:sldId id="281" r:id="rId9"/>
    <p:sldId id="258" r:id="rId10"/>
    <p:sldId id="272" r:id="rId11"/>
    <p:sldId id="273" r:id="rId12"/>
    <p:sldId id="274" r:id="rId13"/>
    <p:sldId id="275" r:id="rId14"/>
    <p:sldId id="259" r:id="rId15"/>
    <p:sldId id="276" r:id="rId16"/>
    <p:sldId id="277" r:id="rId17"/>
    <p:sldId id="278" r:id="rId18"/>
    <p:sldId id="279" r:id="rId19"/>
    <p:sldId id="283" r:id="rId20"/>
    <p:sldId id="262" r:id="rId2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90" autoAdjust="0"/>
    <p:restoredTop sz="91416"/>
  </p:normalViewPr>
  <p:slideViewPr>
    <p:cSldViewPr snapToGrid="0" snapToObjects="1">
      <p:cViewPr>
        <p:scale>
          <a:sx n="72" d="100"/>
          <a:sy n="72" d="100"/>
        </p:scale>
        <p:origin x="14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16/4/8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16/4/8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Avoid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abstain from peppery or greasy food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024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94036" y="2794467"/>
            <a:ext cx="6003925" cy="1312862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Medicines</a:t>
            </a:r>
          </a:p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Go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PRESENTED BY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WaterFly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3697725" cy="461434"/>
          </a:xfrm>
        </p:spPr>
        <p:txBody>
          <a:bodyPr/>
          <a:lstStyle/>
          <a:p>
            <a:r>
              <a:rPr lang="en-US" altLang="zh-CN" b="1" dirty="0" smtClean="0">
                <a:cs typeface="+mn-ea"/>
                <a:sym typeface="+mn-lt"/>
              </a:rPr>
              <a:t>Inventory management 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83780" y="-698370"/>
            <a:ext cx="8322906" cy="6624735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243006" cy="250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159979" y="1460233"/>
              <a:ext cx="1729162" cy="250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sz="28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Quality control</a:t>
              </a:r>
              <a:endPara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5"/>
              <a:ext cx="3491944" cy="283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3680009" y="2860875"/>
            <a:ext cx="63038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</a:t>
            </a:r>
            <a:r>
              <a:rPr lang="en-US" sz="2800" dirty="0" smtClean="0">
                <a:solidFill>
                  <a:schemeClr val="bg1"/>
                </a:solidFill>
              </a:rPr>
              <a:t>he </a:t>
            </a:r>
            <a:r>
              <a:rPr lang="en-US" sz="2800" dirty="0">
                <a:solidFill>
                  <a:schemeClr val="bg1"/>
                </a:solidFill>
              </a:rPr>
              <a:t>directional </a:t>
            </a:r>
            <a:r>
              <a:rPr lang="en-US" sz="2800" dirty="0" smtClean="0">
                <a:solidFill>
                  <a:schemeClr val="bg1"/>
                </a:solidFill>
              </a:rPr>
              <a:t>control on </a:t>
            </a:r>
            <a:r>
              <a:rPr lang="en-US" sz="2800" dirty="0">
                <a:solidFill>
                  <a:schemeClr val="bg1"/>
                </a:solidFill>
              </a:rPr>
              <a:t>the expiry date of the medicines. </a:t>
            </a:r>
            <a:r>
              <a:rPr lang="en-US" sz="2800" dirty="0" smtClean="0">
                <a:solidFill>
                  <a:schemeClr val="bg1"/>
                </a:solidFill>
              </a:rPr>
              <a:t>There </a:t>
            </a:r>
            <a:r>
              <a:rPr lang="en-US" sz="2800" dirty="0">
                <a:solidFill>
                  <a:schemeClr val="bg1"/>
                </a:solidFill>
              </a:rPr>
              <a:t>is an opportunity to look at the </a:t>
            </a:r>
            <a:r>
              <a:rPr lang="en-US" sz="2800" dirty="0" smtClean="0">
                <a:solidFill>
                  <a:schemeClr val="bg1"/>
                </a:solidFill>
              </a:rPr>
              <a:t>medication </a:t>
            </a:r>
            <a:r>
              <a:rPr lang="en-US" sz="2800" dirty="0">
                <a:solidFill>
                  <a:schemeClr val="bg1"/>
                </a:solidFill>
              </a:rPr>
              <a:t>(Name/ expiration date).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956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3697725" cy="461434"/>
          </a:xfrm>
        </p:spPr>
        <p:txBody>
          <a:bodyPr/>
          <a:lstStyle/>
          <a:p>
            <a:r>
              <a:rPr lang="en-US" altLang="zh-CN" b="1" dirty="0" smtClean="0">
                <a:cs typeface="+mn-ea"/>
                <a:sym typeface="+mn-lt"/>
              </a:rPr>
              <a:t>Inventory management 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83780" y="-698370"/>
            <a:ext cx="8322906" cy="6624735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243006" cy="250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329432" y="1460233"/>
              <a:ext cx="1390250" cy="250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sz="28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Registration</a:t>
              </a:r>
              <a:endPara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5"/>
              <a:ext cx="3491944" cy="283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3680009" y="2860875"/>
            <a:ext cx="63038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Registration new medicine </a:t>
            </a:r>
            <a:r>
              <a:rPr lang="en-US" sz="2800" dirty="0" smtClean="0">
                <a:solidFill>
                  <a:schemeClr val="bg1"/>
                </a:solidFill>
              </a:rPr>
              <a:t>information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into database according to old information.</a:t>
            </a:r>
            <a:endParaRPr lang="en-US" sz="2800" dirty="0">
              <a:solidFill>
                <a:schemeClr val="bg1"/>
              </a:solidFill>
            </a:endParaRPr>
          </a:p>
          <a:p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19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538005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Inventory management 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560482" y="3194119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4104429" y="2602597"/>
            <a:ext cx="1820066" cy="1820066"/>
          </a:xfrm>
          <a:custGeom>
            <a:avLst/>
            <a:gdLst>
              <a:gd name="connsiteX0" fmla="*/ 1361859 w 1820066"/>
              <a:gd name="connsiteY0" fmla="*/ 460976 h 1820066"/>
              <a:gd name="connsiteX1" fmla="*/ 1630380 w 1820066"/>
              <a:gd name="connsiteY1" fmla="*/ 380049 h 1820066"/>
              <a:gd name="connsiteX2" fmla="*/ 1729186 w 1820066"/>
              <a:gd name="connsiteY2" fmla="*/ 551186 h 1820066"/>
              <a:gd name="connsiteX3" fmla="*/ 1524840 w 1820066"/>
              <a:gd name="connsiteY3" fmla="*/ 743269 h 1820066"/>
              <a:gd name="connsiteX4" fmla="*/ 1524840 w 1820066"/>
              <a:gd name="connsiteY4" fmla="*/ 1076798 h 1820066"/>
              <a:gd name="connsiteX5" fmla="*/ 1729186 w 1820066"/>
              <a:gd name="connsiteY5" fmla="*/ 1268880 h 1820066"/>
              <a:gd name="connsiteX6" fmla="*/ 1630380 w 1820066"/>
              <a:gd name="connsiteY6" fmla="*/ 1440017 h 1820066"/>
              <a:gd name="connsiteX7" fmla="*/ 1361859 w 1820066"/>
              <a:gd name="connsiteY7" fmla="*/ 1359090 h 1820066"/>
              <a:gd name="connsiteX8" fmla="*/ 1073014 w 1820066"/>
              <a:gd name="connsiteY8" fmla="*/ 1525854 h 1820066"/>
              <a:gd name="connsiteX9" fmla="*/ 1008839 w 1820066"/>
              <a:gd name="connsiteY9" fmla="*/ 1798864 h 1820066"/>
              <a:gd name="connsiteX10" fmla="*/ 811227 w 1820066"/>
              <a:gd name="connsiteY10" fmla="*/ 1798864 h 1820066"/>
              <a:gd name="connsiteX11" fmla="*/ 747052 w 1820066"/>
              <a:gd name="connsiteY11" fmla="*/ 1525854 h 1820066"/>
              <a:gd name="connsiteX12" fmla="*/ 458207 w 1820066"/>
              <a:gd name="connsiteY12" fmla="*/ 1359090 h 1820066"/>
              <a:gd name="connsiteX13" fmla="*/ 189686 w 1820066"/>
              <a:gd name="connsiteY13" fmla="*/ 1440017 h 1820066"/>
              <a:gd name="connsiteX14" fmla="*/ 90880 w 1820066"/>
              <a:gd name="connsiteY14" fmla="*/ 1268880 h 1820066"/>
              <a:gd name="connsiteX15" fmla="*/ 295226 w 1820066"/>
              <a:gd name="connsiteY15" fmla="*/ 1076797 h 1820066"/>
              <a:gd name="connsiteX16" fmla="*/ 295226 w 1820066"/>
              <a:gd name="connsiteY16" fmla="*/ 743268 h 1820066"/>
              <a:gd name="connsiteX17" fmla="*/ 90880 w 1820066"/>
              <a:gd name="connsiteY17" fmla="*/ 551186 h 1820066"/>
              <a:gd name="connsiteX18" fmla="*/ 189686 w 1820066"/>
              <a:gd name="connsiteY18" fmla="*/ 380049 h 1820066"/>
              <a:gd name="connsiteX19" fmla="*/ 458207 w 1820066"/>
              <a:gd name="connsiteY19" fmla="*/ 460976 h 1820066"/>
              <a:gd name="connsiteX20" fmla="*/ 747052 w 1820066"/>
              <a:gd name="connsiteY20" fmla="*/ 294212 h 1820066"/>
              <a:gd name="connsiteX21" fmla="*/ 811227 w 1820066"/>
              <a:gd name="connsiteY21" fmla="*/ 21202 h 1820066"/>
              <a:gd name="connsiteX22" fmla="*/ 1008839 w 1820066"/>
              <a:gd name="connsiteY22" fmla="*/ 21202 h 1820066"/>
              <a:gd name="connsiteX23" fmla="*/ 1073014 w 1820066"/>
              <a:gd name="connsiteY23" fmla="*/ 294212 h 1820066"/>
              <a:gd name="connsiteX24" fmla="*/ 1361859 w 1820066"/>
              <a:gd name="connsiteY24" fmla="*/ 460976 h 18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20066" h="1820066">
                <a:moveTo>
                  <a:pt x="1361859" y="460976"/>
                </a:moveTo>
                <a:lnTo>
                  <a:pt x="1630380" y="380049"/>
                </a:lnTo>
                <a:lnTo>
                  <a:pt x="1729186" y="551186"/>
                </a:lnTo>
                <a:lnTo>
                  <a:pt x="1524840" y="743269"/>
                </a:lnTo>
                <a:cubicBezTo>
                  <a:pt x="1554461" y="852472"/>
                  <a:pt x="1554461" y="967595"/>
                  <a:pt x="1524840" y="1076798"/>
                </a:cubicBezTo>
                <a:lnTo>
                  <a:pt x="1729186" y="1268880"/>
                </a:lnTo>
                <a:lnTo>
                  <a:pt x="1630380" y="1440017"/>
                </a:lnTo>
                <a:lnTo>
                  <a:pt x="1361859" y="1359090"/>
                </a:lnTo>
                <a:cubicBezTo>
                  <a:pt x="1282097" y="1439344"/>
                  <a:pt x="1182398" y="1496905"/>
                  <a:pt x="1073014" y="1525854"/>
                </a:cubicBezTo>
                <a:lnTo>
                  <a:pt x="1008839" y="1798864"/>
                </a:lnTo>
                <a:lnTo>
                  <a:pt x="811227" y="1798864"/>
                </a:lnTo>
                <a:lnTo>
                  <a:pt x="747052" y="1525854"/>
                </a:lnTo>
                <a:cubicBezTo>
                  <a:pt x="637669" y="1496905"/>
                  <a:pt x="537970" y="1439344"/>
                  <a:pt x="458207" y="1359090"/>
                </a:cubicBezTo>
                <a:lnTo>
                  <a:pt x="189686" y="1440017"/>
                </a:lnTo>
                <a:lnTo>
                  <a:pt x="90880" y="1268880"/>
                </a:lnTo>
                <a:lnTo>
                  <a:pt x="295226" y="1076797"/>
                </a:lnTo>
                <a:cubicBezTo>
                  <a:pt x="265605" y="967594"/>
                  <a:pt x="265605" y="852471"/>
                  <a:pt x="295226" y="743268"/>
                </a:cubicBezTo>
                <a:lnTo>
                  <a:pt x="90880" y="551186"/>
                </a:lnTo>
                <a:lnTo>
                  <a:pt x="189686" y="380049"/>
                </a:lnTo>
                <a:lnTo>
                  <a:pt x="458207" y="460976"/>
                </a:lnTo>
                <a:cubicBezTo>
                  <a:pt x="537969" y="380722"/>
                  <a:pt x="637668" y="323161"/>
                  <a:pt x="747052" y="294212"/>
                </a:cubicBezTo>
                <a:lnTo>
                  <a:pt x="811227" y="21202"/>
                </a:lnTo>
                <a:lnTo>
                  <a:pt x="1008839" y="21202"/>
                </a:lnTo>
                <a:lnTo>
                  <a:pt x="1073014" y="294212"/>
                </a:lnTo>
                <a:cubicBezTo>
                  <a:pt x="1182397" y="323161"/>
                  <a:pt x="1282096" y="380722"/>
                  <a:pt x="1361859" y="46097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2497" tIns="495266" rIns="492497" bIns="495266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923459" y="1146545"/>
            <a:ext cx="2184079" cy="2184079"/>
          </a:xfrm>
          <a:custGeom>
            <a:avLst/>
            <a:gdLst>
              <a:gd name="connsiteX0" fmla="*/ 1334344 w 1783293"/>
              <a:gd name="connsiteY0" fmla="*/ 451663 h 1783293"/>
              <a:gd name="connsiteX1" fmla="*/ 1597440 w 1783293"/>
              <a:gd name="connsiteY1" fmla="*/ 372371 h 1783293"/>
              <a:gd name="connsiteX2" fmla="*/ 1694249 w 1783293"/>
              <a:gd name="connsiteY2" fmla="*/ 540050 h 1783293"/>
              <a:gd name="connsiteX3" fmla="*/ 1494032 w 1783293"/>
              <a:gd name="connsiteY3" fmla="*/ 728251 h 1783293"/>
              <a:gd name="connsiteX4" fmla="*/ 1494032 w 1783293"/>
              <a:gd name="connsiteY4" fmla="*/ 1055042 h 1783293"/>
              <a:gd name="connsiteX5" fmla="*/ 1694249 w 1783293"/>
              <a:gd name="connsiteY5" fmla="*/ 1243243 h 1783293"/>
              <a:gd name="connsiteX6" fmla="*/ 1597440 w 1783293"/>
              <a:gd name="connsiteY6" fmla="*/ 1410922 h 1783293"/>
              <a:gd name="connsiteX7" fmla="*/ 1334344 w 1783293"/>
              <a:gd name="connsiteY7" fmla="*/ 1331630 h 1783293"/>
              <a:gd name="connsiteX8" fmla="*/ 1051335 w 1783293"/>
              <a:gd name="connsiteY8" fmla="*/ 1495025 h 1783293"/>
              <a:gd name="connsiteX9" fmla="*/ 988456 w 1783293"/>
              <a:gd name="connsiteY9" fmla="*/ 1762519 h 1783293"/>
              <a:gd name="connsiteX10" fmla="*/ 794837 w 1783293"/>
              <a:gd name="connsiteY10" fmla="*/ 1762519 h 1783293"/>
              <a:gd name="connsiteX11" fmla="*/ 731958 w 1783293"/>
              <a:gd name="connsiteY11" fmla="*/ 1495025 h 1783293"/>
              <a:gd name="connsiteX12" fmla="*/ 448949 w 1783293"/>
              <a:gd name="connsiteY12" fmla="*/ 1331630 h 1783293"/>
              <a:gd name="connsiteX13" fmla="*/ 185853 w 1783293"/>
              <a:gd name="connsiteY13" fmla="*/ 1410922 h 1783293"/>
              <a:gd name="connsiteX14" fmla="*/ 89044 w 1783293"/>
              <a:gd name="connsiteY14" fmla="*/ 1243243 h 1783293"/>
              <a:gd name="connsiteX15" fmla="*/ 289261 w 1783293"/>
              <a:gd name="connsiteY15" fmla="*/ 1055042 h 1783293"/>
              <a:gd name="connsiteX16" fmla="*/ 289261 w 1783293"/>
              <a:gd name="connsiteY16" fmla="*/ 728251 h 1783293"/>
              <a:gd name="connsiteX17" fmla="*/ 89044 w 1783293"/>
              <a:gd name="connsiteY17" fmla="*/ 540050 h 1783293"/>
              <a:gd name="connsiteX18" fmla="*/ 185853 w 1783293"/>
              <a:gd name="connsiteY18" fmla="*/ 372371 h 1783293"/>
              <a:gd name="connsiteX19" fmla="*/ 448949 w 1783293"/>
              <a:gd name="connsiteY19" fmla="*/ 451663 h 1783293"/>
              <a:gd name="connsiteX20" fmla="*/ 731958 w 1783293"/>
              <a:gd name="connsiteY20" fmla="*/ 288268 h 1783293"/>
              <a:gd name="connsiteX21" fmla="*/ 794837 w 1783293"/>
              <a:gd name="connsiteY21" fmla="*/ 20774 h 1783293"/>
              <a:gd name="connsiteX22" fmla="*/ 988456 w 1783293"/>
              <a:gd name="connsiteY22" fmla="*/ 20774 h 1783293"/>
              <a:gd name="connsiteX23" fmla="*/ 1051335 w 1783293"/>
              <a:gd name="connsiteY23" fmla="*/ 288268 h 1783293"/>
              <a:gd name="connsiteX24" fmla="*/ 1334344 w 1783293"/>
              <a:gd name="connsiteY24" fmla="*/ 451663 h 17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83293" h="1783293">
                <a:moveTo>
                  <a:pt x="1147812" y="451089"/>
                </a:moveTo>
                <a:lnTo>
                  <a:pt x="1338552" y="332955"/>
                </a:lnTo>
                <a:lnTo>
                  <a:pt x="1450338" y="444741"/>
                </a:lnTo>
                <a:lnTo>
                  <a:pt x="1332203" y="635482"/>
                </a:lnTo>
                <a:cubicBezTo>
                  <a:pt x="1377704" y="713734"/>
                  <a:pt x="1401541" y="802693"/>
                  <a:pt x="1401262" y="893213"/>
                </a:cubicBezTo>
                <a:lnTo>
                  <a:pt x="1598940" y="999332"/>
                </a:lnTo>
                <a:lnTo>
                  <a:pt x="1558024" y="1152034"/>
                </a:lnTo>
                <a:lnTo>
                  <a:pt x="1333770" y="1145098"/>
                </a:lnTo>
                <a:cubicBezTo>
                  <a:pt x="1288752" y="1223629"/>
                  <a:pt x="1223629" y="1288751"/>
                  <a:pt x="1145098" y="1333770"/>
                </a:cubicBezTo>
                <a:lnTo>
                  <a:pt x="1152035" y="1558024"/>
                </a:lnTo>
                <a:lnTo>
                  <a:pt x="999332" y="1598940"/>
                </a:lnTo>
                <a:lnTo>
                  <a:pt x="893213" y="1401262"/>
                </a:lnTo>
                <a:cubicBezTo>
                  <a:pt x="802694" y="1401541"/>
                  <a:pt x="713734" y="1377704"/>
                  <a:pt x="635481" y="1332204"/>
                </a:cubicBezTo>
                <a:lnTo>
                  <a:pt x="444741" y="1450338"/>
                </a:lnTo>
                <a:lnTo>
                  <a:pt x="332955" y="1338552"/>
                </a:lnTo>
                <a:lnTo>
                  <a:pt x="451090" y="1147811"/>
                </a:lnTo>
                <a:cubicBezTo>
                  <a:pt x="405589" y="1069559"/>
                  <a:pt x="381752" y="980600"/>
                  <a:pt x="382031" y="890080"/>
                </a:cubicBezTo>
                <a:lnTo>
                  <a:pt x="184353" y="783961"/>
                </a:lnTo>
                <a:lnTo>
                  <a:pt x="225269" y="631259"/>
                </a:lnTo>
                <a:lnTo>
                  <a:pt x="449523" y="638195"/>
                </a:lnTo>
                <a:cubicBezTo>
                  <a:pt x="494541" y="559664"/>
                  <a:pt x="559664" y="494542"/>
                  <a:pt x="638195" y="449523"/>
                </a:cubicBezTo>
                <a:lnTo>
                  <a:pt x="631258" y="225269"/>
                </a:lnTo>
                <a:lnTo>
                  <a:pt x="783961" y="184353"/>
                </a:lnTo>
                <a:lnTo>
                  <a:pt x="890080" y="382031"/>
                </a:lnTo>
                <a:cubicBezTo>
                  <a:pt x="980599" y="381752"/>
                  <a:pt x="1069559" y="405589"/>
                  <a:pt x="1147812" y="4510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622" tIns="629621" rIns="629621" bIns="629622" numCol="1" spcCol="127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环形箭头 11"/>
          <p:cNvSpPr/>
          <p:nvPr/>
        </p:nvSpPr>
        <p:spPr>
          <a:xfrm>
            <a:off x="5371972" y="2814248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3782099" y="2198358"/>
            <a:ext cx="2327409" cy="232740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环形箭头 13"/>
          <p:cNvSpPr/>
          <p:nvPr/>
        </p:nvSpPr>
        <p:spPr>
          <a:xfrm>
            <a:off x="4711358" y="954803"/>
            <a:ext cx="2509415" cy="250941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34555" y="1166935"/>
            <a:ext cx="2007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>
                <a:cs typeface="+mn-ea"/>
                <a:sym typeface="+mn-lt"/>
              </a:rPr>
              <a:t>Quality control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093024" y="126111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9421" y="3194119"/>
            <a:ext cx="209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>
                <a:cs typeface="+mn-ea"/>
                <a:sym typeface="+mn-lt"/>
              </a:rPr>
              <a:t>Export / Import</a:t>
            </a:r>
            <a:r>
              <a:rPr lang="ru-RU" altLang="zh-CN" sz="2000" b="1" dirty="0">
                <a:cs typeface="+mn-ea"/>
                <a:sym typeface="+mn-lt"/>
              </a:rPr>
              <a:t> 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51172" y="3288297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29974" y="4041368"/>
            <a:ext cx="1624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>
                <a:cs typeface="+mn-ea"/>
                <a:sym typeface="+mn-lt"/>
              </a:rPr>
              <a:t>Registration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696885" y="4135546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5158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655972" y="2343572"/>
            <a:ext cx="4880055" cy="2170854"/>
          </a:xfrm>
        </p:spPr>
        <p:txBody>
          <a:bodyPr/>
          <a:lstStyle/>
          <a:p>
            <a:r>
              <a:rPr lang="en-US" altLang="zh-CN">
                <a:cs typeface="+mn-ea"/>
                <a:sym typeface="+mn-lt"/>
              </a:rPr>
              <a:t>Reminder for patients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66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cs typeface="+mn-ea"/>
                <a:sym typeface="+mn-lt"/>
              </a:rPr>
              <a:t>Reminder for patients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83780" y="-698370"/>
            <a:ext cx="8322906" cy="6624735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265166" y="1463949"/>
              <a:ext cx="3249716" cy="250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Full of medicines information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5"/>
              <a:ext cx="3491944" cy="1116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The database system stores many medicine informations which can be used in different kind of application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501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cs typeface="+mn-ea"/>
                <a:sym typeface="+mn-lt"/>
              </a:rPr>
              <a:t>Reminder for patients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83780" y="-698370"/>
            <a:ext cx="8322906" cy="6624735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243006" cy="250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282851" y="1460233"/>
              <a:ext cx="3483413" cy="2209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sz="2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We have a patients account system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5"/>
              <a:ext cx="3491944" cy="1384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We have a patients account system in which patients can log in, search medicine and add some medicine into account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60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Reminder for patients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69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Reminder for patients</a:t>
            </a:r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096000" y="1410288"/>
            <a:ext cx="0" cy="4300047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024196" y="1218227"/>
            <a:ext cx="4716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Reminding patient  to take medicine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38089" y="1970569"/>
            <a:ext cx="4632732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Daily or hourly reminding, the system will  send messages to patient account to reminding patients of taking medicine.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26335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64895" y="1184920"/>
            <a:ext cx="3084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Show medicine usage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62057" y="1975178"/>
            <a:ext cx="4589925" cy="62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Show patience how to take medicine and some </a:t>
            </a:r>
            <a:r>
              <a:rPr lang="en-US" altLang="zh-CN" sz="1400" dirty="0"/>
              <a:t>matters need </a:t>
            </a:r>
            <a:r>
              <a:rPr lang="en-US" altLang="zh-CN" sz="1400" dirty="0" smtClean="0"/>
              <a:t>attention when take medicine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562057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5" y="3087800"/>
            <a:ext cx="2063433" cy="26225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308" y="2872932"/>
            <a:ext cx="2177796" cy="29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88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division of 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3967" y="2151530"/>
            <a:ext cx="77362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You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Sihan</a:t>
            </a:r>
            <a:r>
              <a:rPr lang="zh-CN" altLang="en-US" sz="2400" dirty="0" smtClean="0">
                <a:solidFill>
                  <a:schemeClr val="bg1"/>
                </a:solidFill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</a:rPr>
              <a:t> database </a:t>
            </a:r>
            <a:r>
              <a:rPr lang="en-US" altLang="zh-CN" sz="2400" dirty="0" smtClean="0">
                <a:solidFill>
                  <a:schemeClr val="bg1"/>
                </a:solidFill>
              </a:rPr>
              <a:t>design, System deployment</a:t>
            </a: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An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Dong: database design, Website design</a:t>
            </a: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Su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Junhao: </a:t>
            </a:r>
            <a:r>
              <a:rPr lang="en-US" altLang="zh-CN" sz="2400" dirty="0">
                <a:solidFill>
                  <a:schemeClr val="bg1"/>
                </a:solidFill>
              </a:rPr>
              <a:t>database </a:t>
            </a:r>
            <a:r>
              <a:rPr lang="en-US" altLang="zh-CN" sz="2400" dirty="0" smtClean="0">
                <a:solidFill>
                  <a:schemeClr val="bg1"/>
                </a:solidFill>
              </a:rPr>
              <a:t>design, API design</a:t>
            </a: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Du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Sijia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database </a:t>
            </a:r>
            <a:r>
              <a:rPr lang="en-US" altLang="zh-CN" sz="2400" dirty="0" smtClean="0">
                <a:solidFill>
                  <a:schemeClr val="bg1"/>
                </a:solidFill>
              </a:rPr>
              <a:t>design</a:t>
            </a:r>
            <a:r>
              <a:rPr lang="en-US" altLang="zh-CN" sz="2400" dirty="0">
                <a:solidFill>
                  <a:schemeClr val="bg1"/>
                </a:solidFill>
              </a:rPr>
              <a:t> , Website </a:t>
            </a:r>
            <a:r>
              <a:rPr lang="en-US" altLang="zh-CN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704299" y="4477967"/>
            <a:ext cx="4783401" cy="617251"/>
          </a:xfrm>
        </p:spPr>
        <p:txBody>
          <a:bodyPr/>
          <a:lstStyle/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PRESENTED BY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WaterFly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705578" y="2354328"/>
            <a:ext cx="4052091" cy="2450993"/>
            <a:chOff x="8411431" y="1992593"/>
            <a:chExt cx="4052091" cy="2450993"/>
          </a:xfrm>
        </p:grpSpPr>
        <p:sp>
          <p:nvSpPr>
            <p:cNvPr id="1024" name="椭圆 1023"/>
            <p:cNvSpPr/>
            <p:nvPr/>
          </p:nvSpPr>
          <p:spPr>
            <a:xfrm>
              <a:off x="8411431" y="2071382"/>
              <a:ext cx="211754" cy="21175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5" name="椭圆 644"/>
            <p:cNvSpPr/>
            <p:nvPr/>
          </p:nvSpPr>
          <p:spPr>
            <a:xfrm>
              <a:off x="8411431" y="2764555"/>
              <a:ext cx="211754" cy="21175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bg1">
                      <a:lumMod val="7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646" name="椭圆 645"/>
            <p:cNvSpPr/>
            <p:nvPr/>
          </p:nvSpPr>
          <p:spPr>
            <a:xfrm>
              <a:off x="8411431" y="3457728"/>
              <a:ext cx="211754" cy="21175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" name="矩形 1024"/>
            <p:cNvSpPr/>
            <p:nvPr/>
          </p:nvSpPr>
          <p:spPr>
            <a:xfrm>
              <a:off x="8915756" y="1992593"/>
              <a:ext cx="30283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Part 1  </a:t>
              </a:r>
              <a:r>
                <a:rPr lang="en-US" altLang="zh-CN" dirty="0" smtClean="0">
                  <a:cs typeface="+mn-ea"/>
                  <a:sym typeface="+mn-lt"/>
                </a:rPr>
                <a:t>Project description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55" name="矩形 654"/>
            <p:cNvSpPr/>
            <p:nvPr/>
          </p:nvSpPr>
          <p:spPr>
            <a:xfrm>
              <a:off x="8915756" y="2686480"/>
              <a:ext cx="35477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Part 2  </a:t>
              </a:r>
              <a:r>
                <a:rPr lang="en-US" altLang="zh-CN" dirty="0" smtClean="0">
                  <a:cs typeface="+mn-ea"/>
                  <a:sym typeface="+mn-lt"/>
                </a:rPr>
                <a:t>project General Design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56" name="矩形 655"/>
            <p:cNvSpPr/>
            <p:nvPr/>
          </p:nvSpPr>
          <p:spPr>
            <a:xfrm>
              <a:off x="8915756" y="3380367"/>
              <a:ext cx="30796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Part 3  </a:t>
              </a:r>
              <a:r>
                <a:rPr lang="en-US" altLang="zh-CN" dirty="0" smtClean="0">
                  <a:cs typeface="+mn-ea"/>
                  <a:sym typeface="+mn-lt"/>
                </a:rPr>
                <a:t>Functions provided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57" name="矩形 656"/>
            <p:cNvSpPr/>
            <p:nvPr/>
          </p:nvSpPr>
          <p:spPr>
            <a:xfrm>
              <a:off x="8915756" y="407425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>
          <a:xfrm>
            <a:off x="2642101" y="3198377"/>
            <a:ext cx="2170530" cy="537571"/>
          </a:xfrm>
        </p:spPr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3200" b="1" dirty="0" smtClean="0">
                <a:ln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Content</a:t>
            </a:r>
            <a:endParaRPr lang="zh-CN" altLang="en-US" sz="32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9705" y="1575498"/>
            <a:ext cx="876947" cy="4008654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3929389" cy="530902"/>
          </a:xfrm>
        </p:spPr>
        <p:txBody>
          <a:bodyPr/>
          <a:lstStyle/>
          <a:p>
            <a:r>
              <a:rPr lang="en-US" altLang="zh-CN" b="1" smtClean="0">
                <a:cs typeface="+mn-ea"/>
                <a:sym typeface="+mn-lt"/>
              </a:rPr>
              <a:t>Project General Design</a:t>
            </a:r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103" name="Elbow Connector 72"/>
          <p:cNvCxnSpPr/>
          <p:nvPr/>
        </p:nvCxnSpPr>
        <p:spPr>
          <a:xfrm rot="5400000" flipH="1" flipV="1">
            <a:off x="6092858" y="2213070"/>
            <a:ext cx="12700" cy="5547518"/>
          </a:xfrm>
          <a:prstGeom prst="bentConnector3">
            <a:avLst>
              <a:gd name="adj1" fmla="val 180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4" name="Straight Connector 73"/>
          <p:cNvCxnSpPr>
            <a:stCxn id="89" idx="4"/>
            <a:endCxn id="124" idx="0"/>
          </p:cNvCxnSpPr>
          <p:nvPr/>
        </p:nvCxnSpPr>
        <p:spPr>
          <a:xfrm>
            <a:off x="6096000" y="3942883"/>
            <a:ext cx="16962" cy="1085540"/>
          </a:xfrm>
          <a:prstGeom prst="lin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4763356" y="1277595"/>
            <a:ext cx="2665288" cy="2665288"/>
            <a:chOff x="4763356" y="1277595"/>
            <a:chExt cx="2665288" cy="2665288"/>
          </a:xfrm>
        </p:grpSpPr>
        <p:sp>
          <p:nvSpPr>
            <p:cNvPr id="89" name="Oval 50"/>
            <p:cNvSpPr/>
            <p:nvPr/>
          </p:nvSpPr>
          <p:spPr>
            <a:xfrm>
              <a:off x="4763356" y="1277595"/>
              <a:ext cx="2665288" cy="26652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Group 51"/>
            <p:cNvGrpSpPr/>
            <p:nvPr/>
          </p:nvGrpSpPr>
          <p:grpSpPr>
            <a:xfrm>
              <a:off x="5152704" y="1384249"/>
              <a:ext cx="1876783" cy="2512804"/>
              <a:chOff x="3578894" y="932283"/>
              <a:chExt cx="2041163" cy="2732892"/>
            </a:xfrm>
          </p:grpSpPr>
          <p:sp>
            <p:nvSpPr>
              <p:cNvPr id="91" name="Arc 52"/>
              <p:cNvSpPr/>
              <p:nvPr/>
            </p:nvSpPr>
            <p:spPr>
              <a:xfrm rot="7200000">
                <a:off x="3578894" y="1251916"/>
                <a:ext cx="2041163" cy="2041163"/>
              </a:xfrm>
              <a:prstGeom prst="arc">
                <a:avLst>
                  <a:gd name="adj1" fmla="val 8709740"/>
                  <a:gd name="adj2" fmla="val 20385626"/>
                </a:avLst>
              </a:prstGeom>
              <a:ln w="307975">
                <a:solidFill>
                  <a:schemeClr val="accent1">
                    <a:lumMod val="20000"/>
                    <a:lumOff val="8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Arc 53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5589548"/>
                  <a:gd name="adj2" fmla="val 15840859"/>
                </a:avLst>
              </a:prstGeom>
              <a:ln w="307975">
                <a:gradFill flip="none" rotWithShape="1">
                  <a:gsLst>
                    <a:gs pos="6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2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Isosceles Triangle 61"/>
              <p:cNvSpPr/>
              <p:nvPr/>
            </p:nvSpPr>
            <p:spPr>
              <a:xfrm rot="5400000">
                <a:off x="4227698" y="1061378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Isosceles Triangle 62"/>
              <p:cNvSpPr/>
              <p:nvPr/>
            </p:nvSpPr>
            <p:spPr>
              <a:xfrm rot="16200000">
                <a:off x="4086009" y="3040044"/>
                <a:ext cx="754226" cy="49603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5578489" y="2339949"/>
              <a:ext cx="1847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82412" y="2020877"/>
            <a:ext cx="4609588" cy="1392817"/>
            <a:chOff x="7582412" y="2020877"/>
            <a:chExt cx="3718148" cy="1392817"/>
          </a:xfrm>
        </p:grpSpPr>
        <p:sp>
          <p:nvSpPr>
            <p:cNvPr id="114" name="Oval 62"/>
            <p:cNvSpPr>
              <a:spLocks noChangeArrowheads="1"/>
            </p:cNvSpPr>
            <p:nvPr/>
          </p:nvSpPr>
          <p:spPr bwMode="auto">
            <a:xfrm>
              <a:off x="7582412" y="2242048"/>
              <a:ext cx="738739" cy="7363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9081108" y="2020877"/>
              <a:ext cx="9376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Website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8433622" y="2361098"/>
              <a:ext cx="2866938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Provide easy-to-use system manage tools for system manger to input information</a:t>
              </a:r>
            </a:p>
            <a:p>
              <a:pPr algn="just" defTabSz="609585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Provide various filter for searc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hing medicines</a:t>
              </a:r>
            </a:p>
            <a:p>
              <a:pPr algn="just" defTabSz="609585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Clear and simple UI design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6255" y="2020877"/>
            <a:ext cx="3516374" cy="2032992"/>
            <a:chOff x="815691" y="2020877"/>
            <a:chExt cx="2866938" cy="2032992"/>
          </a:xfrm>
        </p:grpSpPr>
        <p:sp>
          <p:nvSpPr>
            <p:cNvPr id="121" name="矩形 120"/>
            <p:cNvSpPr/>
            <p:nvPr/>
          </p:nvSpPr>
          <p:spPr>
            <a:xfrm>
              <a:off x="1360083" y="2020877"/>
              <a:ext cx="190256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Database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815691" y="2361098"/>
              <a:ext cx="2866938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Detailed description of medicines</a:t>
              </a:r>
            </a:p>
            <a:p>
              <a:pPr algn="just" defTabSz="609585">
                <a:lnSpc>
                  <a:spcPct val="130000"/>
                </a:lnSpc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Import/Export information of the Medicines</a:t>
              </a:r>
            </a:p>
            <a:p>
              <a:pPr algn="just" defTabSz="609585">
                <a:lnSpc>
                  <a:spcPct val="130000"/>
                </a:lnSpc>
              </a:pP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4" name="矩形 123"/>
          <p:cNvSpPr/>
          <p:nvPr/>
        </p:nvSpPr>
        <p:spPr>
          <a:xfrm>
            <a:off x="4852962" y="5028423"/>
            <a:ext cx="2520000" cy="46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Doctors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Oval 62"/>
          <p:cNvSpPr>
            <a:spLocks noChangeArrowheads="1"/>
          </p:cNvSpPr>
          <p:nvPr/>
        </p:nvSpPr>
        <p:spPr bwMode="auto">
          <a:xfrm>
            <a:off x="3870849" y="2242048"/>
            <a:ext cx="738739" cy="736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1" name="矩形 123"/>
          <p:cNvSpPr/>
          <p:nvPr/>
        </p:nvSpPr>
        <p:spPr>
          <a:xfrm>
            <a:off x="1944349" y="4993179"/>
            <a:ext cx="2520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Inventory Manager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矩形 123"/>
          <p:cNvSpPr/>
          <p:nvPr/>
        </p:nvSpPr>
        <p:spPr>
          <a:xfrm>
            <a:off x="7761575" y="5028423"/>
            <a:ext cx="2520000" cy="46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patients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118"/>
          <p:cNvSpPr/>
          <p:nvPr/>
        </p:nvSpPr>
        <p:spPr>
          <a:xfrm>
            <a:off x="6263419" y="4112369"/>
            <a:ext cx="817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Users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71658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One </a:t>
            </a:r>
            <a:r>
              <a:rPr lang="zh-CN" altLang="en-US" b="1" dirty="0">
                <a:cs typeface="+mn-ea"/>
                <a:sym typeface="+mn-lt"/>
              </a:rPr>
              <a:t>选题背景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64390" y="1183348"/>
            <a:ext cx="3471566" cy="4819519"/>
            <a:chOff x="664390" y="1183348"/>
            <a:chExt cx="3471566" cy="4819519"/>
          </a:xfrm>
        </p:grpSpPr>
        <p:sp>
          <p:nvSpPr>
            <p:cNvPr id="6" name="矩形 5"/>
            <p:cNvSpPr/>
            <p:nvPr/>
          </p:nvSpPr>
          <p:spPr>
            <a:xfrm>
              <a:off x="869420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2209800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667561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30" name="Picture 6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766"/>
            <a:stretch/>
          </p:blipFill>
          <p:spPr bwMode="auto">
            <a:xfrm>
              <a:off x="986657" y="1494046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直角三角形 6"/>
            <p:cNvSpPr/>
            <p:nvPr/>
          </p:nvSpPr>
          <p:spPr>
            <a:xfrm rot="5400000">
              <a:off x="666878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92615" y="4520590"/>
              <a:ext cx="3026544" cy="1212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Medicine search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8257" y="1183348"/>
            <a:ext cx="3471566" cy="4819519"/>
            <a:chOff x="4508257" y="1183348"/>
            <a:chExt cx="3471566" cy="4819519"/>
          </a:xfrm>
        </p:grpSpPr>
        <p:sp>
          <p:nvSpPr>
            <p:cNvPr id="22" name="矩形 21"/>
            <p:cNvSpPr/>
            <p:nvPr/>
          </p:nvSpPr>
          <p:spPr>
            <a:xfrm>
              <a:off x="4713287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6053667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4511428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Picture 6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766"/>
            <a:stretch/>
          </p:blipFill>
          <p:spPr bwMode="auto">
            <a:xfrm>
              <a:off x="4830524" y="1494046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直角三角形 25"/>
            <p:cNvSpPr/>
            <p:nvPr/>
          </p:nvSpPr>
          <p:spPr>
            <a:xfrm rot="5400000">
              <a:off x="4510745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830524" y="4526759"/>
              <a:ext cx="3026544" cy="1212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Inventory</a:t>
              </a:r>
            </a:p>
            <a:p>
              <a:pPr algn="ctr" defTabSz="609585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Management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352124" y="1183348"/>
            <a:ext cx="3471566" cy="4819519"/>
            <a:chOff x="8352124" y="1183348"/>
            <a:chExt cx="3471566" cy="4819519"/>
          </a:xfrm>
        </p:grpSpPr>
        <p:sp>
          <p:nvSpPr>
            <p:cNvPr id="27" name="矩形 26"/>
            <p:cNvSpPr/>
            <p:nvPr/>
          </p:nvSpPr>
          <p:spPr>
            <a:xfrm>
              <a:off x="8557154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9897534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8355295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0" name="Picture 6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766"/>
            <a:stretch/>
          </p:blipFill>
          <p:spPr bwMode="auto">
            <a:xfrm>
              <a:off x="8674391" y="1494046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直角三角形 30"/>
            <p:cNvSpPr/>
            <p:nvPr/>
          </p:nvSpPr>
          <p:spPr>
            <a:xfrm rot="5400000">
              <a:off x="8354612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674391" y="4732296"/>
              <a:ext cx="302654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Reminders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0832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899812" y="2419772"/>
            <a:ext cx="4392375" cy="2018454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Medicine search</a:t>
            </a:r>
            <a:endParaRPr lang="zh-CN" altLang="en-US" dirty="0" smtClean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6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accent1"/>
                </a:solidFill>
                <a:cs typeface="+mn-ea"/>
                <a:sym typeface="+mn-lt"/>
              </a:rPr>
              <a:t>Medicine Search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8783" y="-219890"/>
            <a:ext cx="10670189" cy="5552225"/>
            <a:chOff x="740669" y="213184"/>
            <a:chExt cx="5244125" cy="3245752"/>
          </a:xfrm>
        </p:grpSpPr>
        <p:grpSp>
          <p:nvGrpSpPr>
            <p:cNvPr id="15" name="组合 14"/>
            <p:cNvGrpSpPr/>
            <p:nvPr/>
          </p:nvGrpSpPr>
          <p:grpSpPr>
            <a:xfrm>
              <a:off x="740669" y="213184"/>
              <a:ext cx="5244125" cy="3245752"/>
              <a:chOff x="1420122" y="1115228"/>
              <a:chExt cx="5244125" cy="3245752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420122" y="3787984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563937" y="2074980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16608" y="221197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2997386" y="1896982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202098" y="1478575"/>
              <a:ext cx="90790" cy="2159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6"/>
              <a:ext cx="3429412" cy="964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en-US" altLang="zh-CN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Doctors and patients can search the medicine information so that doctors can prescribed drugs more accurately, and patients can know better about the medicine they use.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9753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cs typeface="+mn-ea"/>
                <a:sym typeface="+mn-lt"/>
              </a:rPr>
              <a:t>Medicine Search</a:t>
            </a:r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096000" y="1410288"/>
            <a:ext cx="0" cy="3059075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09290" y="1210233"/>
            <a:ext cx="4214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User: Doctors &amp; patients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8849" y="1549244"/>
            <a:ext cx="519093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  Many ways to search: Drug NameS, kind of the drug,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etc.;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just" defTabSz="609585"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2.  Doctors can search all the medicines;</a:t>
            </a:r>
          </a:p>
          <a:p>
            <a:pPr algn="just" defTabSz="609585"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3. Patients can only search the </a:t>
            </a:r>
            <a:r>
              <a:rPr lang="en-US" altLang="zh-CN" sz="1600" dirty="0"/>
              <a:t>over-the-counter </a:t>
            </a:r>
            <a:r>
              <a:rPr lang="en-US" altLang="zh-CN" sz="1600" dirty="0" smtClean="0"/>
              <a:t>drugs(OTC) and their own medicines </a:t>
            </a:r>
            <a:r>
              <a:rPr lang="en-US" altLang="zh-CN" sz="1600" dirty="0"/>
              <a:t>prescribed by </a:t>
            </a:r>
            <a:r>
              <a:rPr lang="en-US" altLang="zh-CN" sz="1600" dirty="0" smtClean="0"/>
              <a:t>doctors;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26335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31522" y="1210233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Get Information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95823" y="1549244"/>
            <a:ext cx="45899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Tx/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Drug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NameS</a:t>
            </a:r>
          </a:p>
          <a:p>
            <a:pPr marL="914400" lvl="1" indent="-457200">
              <a:buFontTx/>
              <a:buAutoNum type="arabicPeriod"/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price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Description 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Pharmacological Actions 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914400" lvl="1" indent="-457200">
              <a:buAutoNum type="arabicPeriod"/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Indications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Contraindications 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Dosage and Administration 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Adverse Reactions 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Precautions 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Package  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Storage 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Others</a:t>
            </a:r>
          </a:p>
        </p:txBody>
      </p:sp>
      <p:sp>
        <p:nvSpPr>
          <p:cNvPr id="32" name="椭圆 31"/>
          <p:cNvSpPr/>
          <p:nvPr/>
        </p:nvSpPr>
        <p:spPr>
          <a:xfrm>
            <a:off x="6562057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33" y="3671779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60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81652" y="2402746"/>
            <a:ext cx="5428695" cy="205250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Inventory management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167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3697725" cy="461434"/>
          </a:xfrm>
        </p:spPr>
        <p:txBody>
          <a:bodyPr/>
          <a:lstStyle/>
          <a:p>
            <a:r>
              <a:rPr lang="en-US" altLang="zh-CN" b="1" dirty="0" smtClean="0">
                <a:cs typeface="+mn-ea"/>
                <a:sym typeface="+mn-lt"/>
              </a:rPr>
              <a:t>Inventory management 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83780" y="-698370"/>
            <a:ext cx="8322906" cy="6624735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243006" cy="250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123053" y="1460233"/>
              <a:ext cx="1803014" cy="250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Export / Import</a:t>
              </a:r>
              <a:r>
                <a:rPr lang="ru-RU" altLang="zh-CN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5"/>
              <a:ext cx="3491944" cy="283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3680009" y="2860875"/>
            <a:ext cx="63038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Import and Export of medicines with entering data into the database. Allows you to check the availability and lack of necessary medicines.</a:t>
            </a:r>
            <a:br>
              <a:rPr lang="en-US" sz="2800" dirty="0">
                <a:solidFill>
                  <a:schemeClr val="bg1"/>
                </a:solidFill>
              </a:rPr>
            </a:br>
            <a:endParaRPr lang="ru-RU" sz="2800" dirty="0">
              <a:solidFill>
                <a:schemeClr val="bg1"/>
              </a:solidFill>
            </a:endParaRPr>
          </a:p>
          <a:p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1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</TotalTime>
  <Words>418</Words>
  <Application>Microsoft Macintosh PowerPoint</Application>
  <PresentationFormat>Widescreen</PresentationFormat>
  <Paragraphs>93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Century Gothic</vt:lpstr>
      <vt:lpstr>Segoe UI Light</vt:lpstr>
      <vt:lpstr>宋体</vt:lpstr>
      <vt:lpstr>微软雅黑</vt:lpstr>
      <vt:lpstr>等线</vt:lpstr>
      <vt:lpstr>Arial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leo you</cp:lastModifiedBy>
  <cp:revision>79</cp:revision>
  <dcterms:created xsi:type="dcterms:W3CDTF">2015-08-18T02:51:41Z</dcterms:created>
  <dcterms:modified xsi:type="dcterms:W3CDTF">2016-04-08T15:09:27Z</dcterms:modified>
  <cp:category/>
</cp:coreProperties>
</file>